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8" r:id="rId3"/>
    <p:sldId id="298" r:id="rId4"/>
    <p:sldId id="276" r:id="rId5"/>
    <p:sldId id="259" r:id="rId6"/>
    <p:sldId id="285" r:id="rId7"/>
    <p:sldId id="307" r:id="rId8"/>
    <p:sldId id="284" r:id="rId9"/>
    <p:sldId id="282" r:id="rId10"/>
    <p:sldId id="308" r:id="rId11"/>
    <p:sldId id="283" r:id="rId12"/>
    <p:sldId id="309" r:id="rId13"/>
    <p:sldId id="310" r:id="rId14"/>
    <p:sldId id="270" r:id="rId15"/>
  </p:sldIdLst>
  <p:sldSz cx="9144000" cy="7019925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87" autoAdjust="0"/>
  </p:normalViewPr>
  <p:slideViewPr>
    <p:cSldViewPr showGuides="1">
      <p:cViewPr varScale="1">
        <p:scale>
          <a:sx n="83" d="100"/>
          <a:sy n="83" d="100"/>
        </p:scale>
        <p:origin x="-941" y="-77"/>
      </p:cViewPr>
      <p:guideLst>
        <p:guide orient="horz" pos="21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3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90BDEA3-9C28-4889-BE09-46F715F93223}" type="datetimeFigureOut">
              <a:rPr lang="en-US"/>
              <a:pPr>
                <a:defRPr/>
              </a:pPr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3F6556-CD5E-42A5-8333-F182CE9DE81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3165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300E2DF-61CC-40FD-8798-A34BF2E4B247}" type="datetimeFigureOut">
              <a:rPr lang="en-US"/>
              <a:pPr>
                <a:defRPr/>
              </a:pPr>
              <a:t>10/15/2015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EA6B628-0BC9-433E-BD68-4A957D33DA6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73992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757DE65-199C-448F-9565-9E514D0BDD56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71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422256F-78D1-4738-8295-D6EC6CFE087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23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45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9E0F721-F84E-4ACF-868D-7AB7D9512FF5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48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1CC3748-39B5-4A69-9D6F-87B6A9ED5CF7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409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B99C030-58CC-483F-A182-3536826AC312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0841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792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372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057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45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microsoft.com/office/2007/relationships/hdphoto" Target="../media/hdphoto1.wdp"/><Relationship Id="rId7" Type="http://schemas.openxmlformats.org/officeDocument/2006/relationships/image" Target="../media/image77.jpeg"/><Relationship Id="rId12" Type="http://schemas.openxmlformats.org/officeDocument/2006/relationships/image" Target="../media/image82.jpeg"/><Relationship Id="rId2" Type="http://schemas.openxmlformats.org/officeDocument/2006/relationships/image" Target="../media/image74.png"/><Relationship Id="rId16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microsoft.com/office/2007/relationships/hdphoto" Target="../media/hdphoto2.wdp"/><Relationship Id="rId15" Type="http://schemas.openxmlformats.org/officeDocument/2006/relationships/image" Target="../media/image85.jpeg"/><Relationship Id="rId10" Type="http://schemas.openxmlformats.org/officeDocument/2006/relationships/image" Target="../media/image80.jpeg"/><Relationship Id="rId4" Type="http://schemas.openxmlformats.org/officeDocument/2006/relationships/image" Target="../media/image75.png"/><Relationship Id="rId9" Type="http://schemas.openxmlformats.org/officeDocument/2006/relationships/image" Target="../media/image79.jpeg"/><Relationship Id="rId14" Type="http://schemas.openxmlformats.org/officeDocument/2006/relationships/image" Target="../media/image8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jpeg"/><Relationship Id="rId39" Type="http://schemas.openxmlformats.org/officeDocument/2006/relationships/image" Target="../media/image64.png"/><Relationship Id="rId3" Type="http://schemas.openxmlformats.org/officeDocument/2006/relationships/image" Target="../media/image28.png"/><Relationship Id="rId21" Type="http://schemas.openxmlformats.org/officeDocument/2006/relationships/image" Target="../media/image46.png"/><Relationship Id="rId34" Type="http://schemas.openxmlformats.org/officeDocument/2006/relationships/image" Target="../media/image5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jpeg"/><Relationship Id="rId33" Type="http://schemas.openxmlformats.org/officeDocument/2006/relationships/image" Target="../media/image58.png"/><Relationship Id="rId38" Type="http://schemas.openxmlformats.org/officeDocument/2006/relationships/image" Target="../media/image63.png"/><Relationship Id="rId2" Type="http://schemas.openxmlformats.org/officeDocument/2006/relationships/image" Target="../media/image27.jpeg"/><Relationship Id="rId16" Type="http://schemas.openxmlformats.org/officeDocument/2006/relationships/image" Target="../media/image41.png"/><Relationship Id="rId20" Type="http://schemas.openxmlformats.org/officeDocument/2006/relationships/image" Target="../media/image45.jpeg"/><Relationship Id="rId29" Type="http://schemas.openxmlformats.org/officeDocument/2006/relationships/image" Target="../media/image54.jpeg"/><Relationship Id="rId41" Type="http://schemas.openxmlformats.org/officeDocument/2006/relationships/image" Target="../media/image6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32" Type="http://schemas.openxmlformats.org/officeDocument/2006/relationships/image" Target="../media/image57.png"/><Relationship Id="rId37" Type="http://schemas.openxmlformats.org/officeDocument/2006/relationships/image" Target="../media/image62.png"/><Relationship Id="rId40" Type="http://schemas.openxmlformats.org/officeDocument/2006/relationships/image" Target="../media/image65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28" Type="http://schemas.openxmlformats.org/officeDocument/2006/relationships/image" Target="../media/image53.png"/><Relationship Id="rId36" Type="http://schemas.openxmlformats.org/officeDocument/2006/relationships/image" Target="../media/image61.jpe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31" Type="http://schemas.openxmlformats.org/officeDocument/2006/relationships/image" Target="../media/image56.emf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jpeg"/><Relationship Id="rId22" Type="http://schemas.openxmlformats.org/officeDocument/2006/relationships/image" Target="../media/image47.jpeg"/><Relationship Id="rId27" Type="http://schemas.openxmlformats.org/officeDocument/2006/relationships/image" Target="../media/image52.jpeg"/><Relationship Id="rId30" Type="http://schemas.openxmlformats.org/officeDocument/2006/relationships/image" Target="../media/image55.jpeg"/><Relationship Id="rId35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ds-was.aemet.es/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Shape 1"/>
          <p:cNvSpPr txBox="1">
            <a:spLocks noChangeArrowheads="1"/>
          </p:cNvSpPr>
          <p:nvPr/>
        </p:nvSpPr>
        <p:spPr bwMode="auto">
          <a:xfrm>
            <a:off x="6548438" y="196850"/>
            <a:ext cx="2447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s-ES" sz="1400">
                <a:solidFill>
                  <a:srgbClr val="FFFFFF"/>
                </a:solidFill>
                <a:latin typeface="Calibri" panose="020F0502020204030204" pitchFamily="34" charset="0"/>
              </a:rPr>
              <a:t>Barcelona, 25 May 2015</a:t>
            </a:r>
            <a:endParaRPr lang="en-US" altLang="es-ES">
              <a:latin typeface="Calibri" panose="020F0502020204030204" pitchFamily="34" charset="0"/>
            </a:endParaRPr>
          </a:p>
        </p:txBody>
      </p:sp>
      <p:sp>
        <p:nvSpPr>
          <p:cNvPr id="12291" name="TextShape 2"/>
          <p:cNvSpPr txBox="1">
            <a:spLocks noChangeArrowheads="1"/>
          </p:cNvSpPr>
          <p:nvPr/>
        </p:nvSpPr>
        <p:spPr bwMode="auto">
          <a:xfrm>
            <a:off x="685800" y="2465388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 b="1">
                <a:solidFill>
                  <a:srgbClr val="FFFFFF"/>
                </a:solidFill>
              </a:rPr>
              <a:t>EARTH SCIENCE DEPARTMENT</a:t>
            </a:r>
            <a:endParaRPr lang="en-US" altLang="es-ES">
              <a:latin typeface="Calibri" panose="020F0502020204030204" pitchFamily="34" charset="0"/>
            </a:endParaRPr>
          </a:p>
        </p:txBody>
      </p:sp>
      <p:sp>
        <p:nvSpPr>
          <p:cNvPr id="12292" name="TextShape 3"/>
          <p:cNvSpPr txBox="1">
            <a:spLocks noChangeAspect="1" noChangeArrowheads="1"/>
          </p:cNvSpPr>
          <p:nvPr/>
        </p:nvSpPr>
        <p:spPr bwMode="auto">
          <a:xfrm>
            <a:off x="1371600" y="4002088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2400" dirty="0" smtClean="0">
                <a:solidFill>
                  <a:srgbClr val="FFFFFF"/>
                </a:solidFill>
              </a:rPr>
              <a:t>Agencia Catalana de </a:t>
            </a:r>
            <a:r>
              <a:rPr lang="es-ES" altLang="es-ES" sz="2400" dirty="0" err="1" smtClean="0">
                <a:solidFill>
                  <a:srgbClr val="FFFFFF"/>
                </a:solidFill>
              </a:rPr>
              <a:t>l’Aigua</a:t>
            </a:r>
            <a:r>
              <a:rPr lang="es-ES" altLang="es-ES" sz="2400" dirty="0" smtClean="0">
                <a:solidFill>
                  <a:srgbClr val="FFFFFF"/>
                </a:solidFill>
              </a:rPr>
              <a:t> (ACA)</a:t>
            </a:r>
          </a:p>
          <a:p>
            <a:pPr algn="ctr" eaLnBrk="1" hangingPunct="1"/>
            <a:r>
              <a:rPr lang="es-ES_tradnl" altLang="es-ES" sz="1600" dirty="0" smtClean="0">
                <a:solidFill>
                  <a:srgbClr val="FFFFFF"/>
                </a:solidFill>
              </a:rPr>
              <a:t>Arnau </a:t>
            </a:r>
            <a:r>
              <a:rPr lang="es-ES_tradnl" altLang="es-ES" sz="1600" dirty="0" err="1" smtClean="0">
                <a:solidFill>
                  <a:srgbClr val="FFFFFF"/>
                </a:solidFill>
              </a:rPr>
              <a:t>Cangròs</a:t>
            </a:r>
            <a:r>
              <a:rPr lang="es-ES_tradnl" altLang="es-ES" sz="1600" dirty="0" smtClean="0">
                <a:solidFill>
                  <a:srgbClr val="FFFFFF"/>
                </a:solidFill>
              </a:rPr>
              <a:t>, </a:t>
            </a:r>
            <a:r>
              <a:rPr lang="es-ES_tradnl" altLang="es-ES" sz="1600" dirty="0" err="1" smtClean="0">
                <a:solidFill>
                  <a:srgbClr val="FFFFFF"/>
                </a:solidFill>
              </a:rPr>
              <a:t>tècnic</a:t>
            </a:r>
            <a:r>
              <a:rPr lang="es-ES_tradnl" altLang="es-ES" sz="1600" dirty="0" smtClean="0">
                <a:solidFill>
                  <a:srgbClr val="FFFFFF"/>
                </a:solidFill>
              </a:rPr>
              <a:t> en </a:t>
            </a:r>
            <a:r>
              <a:rPr lang="es-ES_tradnl" altLang="es-ES" sz="1600" dirty="0" err="1" smtClean="0">
                <a:solidFill>
                  <a:srgbClr val="FFFFFF"/>
                </a:solidFill>
              </a:rPr>
              <a:t>gestiò</a:t>
            </a:r>
            <a:r>
              <a:rPr lang="es-ES_tradnl" altLang="es-ES" sz="1600" dirty="0" smtClean="0">
                <a:solidFill>
                  <a:srgbClr val="FFFFFF"/>
                </a:solidFill>
              </a:rPr>
              <a:t> de recursos </a:t>
            </a:r>
            <a:r>
              <a:rPr lang="es-ES_tradnl" altLang="es-ES" sz="1600" dirty="0" err="1" smtClean="0">
                <a:solidFill>
                  <a:srgbClr val="FFFFFF"/>
                </a:solidFill>
              </a:rPr>
              <a:t>hídrics</a:t>
            </a:r>
            <a:endParaRPr lang="es-ES" altLang="es-ES" sz="1600" dirty="0" smtClean="0">
              <a:solidFill>
                <a:srgbClr val="FFFFFF"/>
              </a:solidFill>
            </a:endParaRPr>
          </a:p>
        </p:txBody>
      </p:sp>
      <p:sp>
        <p:nvSpPr>
          <p:cNvPr id="12293" name="TextShape 4"/>
          <p:cNvSpPr txBox="1">
            <a:spLocks noChangeArrowheads="1"/>
          </p:cNvSpPr>
          <p:nvPr/>
        </p:nvSpPr>
        <p:spPr bwMode="auto">
          <a:xfrm>
            <a:off x="1350963" y="5170488"/>
            <a:ext cx="6480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i="1" dirty="0" err="1" smtClean="0">
                <a:solidFill>
                  <a:srgbClr val="FFFFFF"/>
                </a:solidFill>
                <a:latin typeface="Calibri" panose="020F0502020204030204" pitchFamily="34" charset="0"/>
              </a:rPr>
              <a:t>Services</a:t>
            </a:r>
            <a:r>
              <a:rPr lang="es-ES" altLang="es-ES" i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–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Earth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Science</a:t>
            </a:r>
            <a:r>
              <a:rPr lang="es-ES" altLang="es-ES" i="1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anose="020F0502020204030204" pitchFamily="34" charset="0"/>
              </a:rPr>
              <a:t>Department</a:t>
            </a:r>
            <a:endParaRPr lang="en-US" altLang="es-ES" i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jimenez\Desktop\descar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01410"/>
            <a:ext cx="1702562" cy="84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Planning</a:t>
            </a:r>
            <a:r>
              <a:rPr lang="es-ES_tradnl" dirty="0" smtClean="0"/>
              <a:t> of </a:t>
            </a:r>
            <a:r>
              <a:rPr lang="es-ES_tradnl" dirty="0" err="1" smtClean="0"/>
              <a:t>vineyards</a:t>
            </a:r>
            <a:r>
              <a:rPr lang="es-ES_tradnl" dirty="0" smtClean="0"/>
              <a:t> </a:t>
            </a:r>
            <a:r>
              <a:rPr lang="es-ES_tradnl" dirty="0" err="1" smtClean="0"/>
              <a:t>fields</a:t>
            </a:r>
            <a:endParaRPr lang="es-ES" dirty="0"/>
          </a:p>
        </p:txBody>
      </p:sp>
      <p:pic>
        <p:nvPicPr>
          <p:cNvPr id="5" name="Shape 128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8729" y="1637754"/>
            <a:ext cx="5673155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35"/>
          <p:cNvSpPr txBox="1">
            <a:spLocks noGrp="1"/>
          </p:cNvSpPr>
          <p:nvPr>
            <p:ph type="body" idx="4294967295"/>
          </p:nvPr>
        </p:nvSpPr>
        <p:spPr>
          <a:xfrm>
            <a:off x="6063927" y="1277714"/>
            <a:ext cx="2857958" cy="956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chemeClr val="dk1"/>
                </a:solidFill>
              </a:rPr>
              <a:t>Winkler Index: </a:t>
            </a:r>
            <a:r>
              <a:rPr lang="en-US" sz="1600" dirty="0">
                <a:solidFill>
                  <a:schemeClr val="dk1"/>
                </a:solidFill>
              </a:rPr>
              <a:t>Oct-</a:t>
            </a:r>
            <a:r>
              <a:rPr lang="en-US" sz="1600" dirty="0" err="1">
                <a:solidFill>
                  <a:schemeClr val="dk1"/>
                </a:solidFill>
              </a:rPr>
              <a:t>Abr</a:t>
            </a:r>
            <a:endParaRPr lang="en-US" sz="1600" dirty="0">
              <a:solidFill>
                <a:schemeClr val="dk1"/>
              </a:solidFill>
            </a:endParaRPr>
          </a:p>
        </p:txBody>
      </p:sp>
      <p:pic>
        <p:nvPicPr>
          <p:cNvPr id="7" name="Shape 91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375" y="3679476"/>
            <a:ext cx="2304256" cy="210924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92"/>
          <p:cNvSpPr/>
          <p:nvPr/>
        </p:nvSpPr>
        <p:spPr>
          <a:xfrm>
            <a:off x="1311325" y="5143945"/>
            <a:ext cx="226799" cy="29009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AutoShape 2" descr="Image result for bodegas tor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3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Seasonal</a:t>
            </a:r>
            <a:r>
              <a:rPr lang="es-ES" dirty="0" smtClean="0"/>
              <a:t>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" y="1014534"/>
            <a:ext cx="8316924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42" y="1014534"/>
            <a:ext cx="692520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28" y="4977915"/>
            <a:ext cx="2088232" cy="4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60" y="4977915"/>
            <a:ext cx="1512168" cy="5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38" y="5230876"/>
            <a:ext cx="3084858" cy="1346251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960" y="4977915"/>
            <a:ext cx="512386" cy="41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3" name="Picture 4" descr="http://kwind.me/future-of-renewables/assets/logo-edpr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6" r="26328"/>
          <a:stretch>
            <a:fillRect/>
          </a:stretch>
        </p:blipFill>
        <p:spPr bwMode="auto">
          <a:xfrm>
            <a:off x="6094328" y="5748540"/>
            <a:ext cx="1296144" cy="5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https://brandcenter-en.edf.com/fichiers/fckeditor/Brandcenter/Gouvernance/EDF_Logo_RGB_300_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2" t="17789" r="11491" b="13210"/>
          <a:stretch>
            <a:fillRect/>
          </a:stretch>
        </p:blipFill>
        <p:spPr bwMode="auto">
          <a:xfrm>
            <a:off x="4739074" y="5703628"/>
            <a:ext cx="1248517" cy="59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wclimate.com/wp-content/uploads/2014/08/logo-alstom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699" y="5846444"/>
            <a:ext cx="1144324" cy="31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s://www.enbw.com/cd-layout/images/all/logo_enbw-140013993770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852" y="6442447"/>
            <a:ext cx="1258171" cy="19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 descr="http://www.vortexfdc.com/assets/img/vortex-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84" y="6357295"/>
            <a:ext cx="1131749" cy="36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http://t0.gstatic.com/images?q=tbn:ANd9GcT0EwAOdFIc9NJoeoQtXYEtQnVl0gcGD98nDzMHgk7c0kcRH2wg4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699" y="6305811"/>
            <a:ext cx="1321381" cy="4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8 Triángulo isósceles"/>
          <p:cNvSpPr/>
          <p:nvPr/>
        </p:nvSpPr>
        <p:spPr>
          <a:xfrm rot="16200000" flipV="1">
            <a:off x="3206067" y="5759152"/>
            <a:ext cx="1735380" cy="296813"/>
          </a:xfrm>
          <a:prstGeom prst="triangle">
            <a:avLst/>
          </a:pr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 rotWithShape="1">
          <a:blip r:embed="rId16"/>
          <a:srcRect l="6402" r="39736"/>
          <a:stretch/>
        </p:blipFill>
        <p:spPr bwMode="auto">
          <a:xfrm rot="21285688">
            <a:off x="300030" y="2086953"/>
            <a:ext cx="1889653" cy="2726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ijimenez\Downloads\179299295_1024a70998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0" b="-2"/>
          <a:stretch/>
        </p:blipFill>
        <p:spPr bwMode="auto">
          <a:xfrm>
            <a:off x="-29592" y="845666"/>
            <a:ext cx="9173592" cy="617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97594"/>
            <a:ext cx="6191348" cy="696944"/>
          </a:xfrm>
        </p:spPr>
        <p:txBody>
          <a:bodyPr/>
          <a:lstStyle/>
          <a:p>
            <a:r>
              <a:rPr lang="es-ES" sz="2000" dirty="0" err="1"/>
              <a:t>Water</a:t>
            </a:r>
            <a:r>
              <a:rPr lang="es-ES" sz="2000" dirty="0"/>
              <a:t> </a:t>
            </a:r>
            <a:r>
              <a:rPr lang="es-ES" sz="2000" dirty="0" err="1"/>
              <a:t>management</a:t>
            </a:r>
            <a:r>
              <a:rPr lang="es-ES" sz="2000" dirty="0"/>
              <a:t> and </a:t>
            </a:r>
            <a:r>
              <a:rPr lang="es-ES" sz="2000" dirty="0" err="1"/>
              <a:t>seasonal</a:t>
            </a:r>
            <a:r>
              <a:rPr lang="es-ES" sz="2000" dirty="0"/>
              <a:t> </a:t>
            </a:r>
            <a:r>
              <a:rPr lang="es-ES" sz="2000" dirty="0" err="1"/>
              <a:t>predictions</a:t>
            </a:r>
            <a:endParaRPr lang="es-ES" sz="2000" dirty="0"/>
          </a:p>
        </p:txBody>
      </p:sp>
      <p:sp>
        <p:nvSpPr>
          <p:cNvPr id="5" name="4 Rectángulo"/>
          <p:cNvSpPr/>
          <p:nvPr/>
        </p:nvSpPr>
        <p:spPr>
          <a:xfrm>
            <a:off x="1259632" y="969616"/>
            <a:ext cx="6912768" cy="5904656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1691680" y="1277714"/>
            <a:ext cx="63367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Potential applications in FLOOD </a:t>
            </a:r>
            <a:r>
              <a:rPr lang="en-US" altLang="es-ES" b="1" dirty="0" smtClean="0">
                <a:solidFill>
                  <a:schemeClr val="accent1"/>
                </a:solidFill>
              </a:rPr>
              <a:t>RISK - WATER SUPPLY</a:t>
            </a:r>
          </a:p>
          <a:p>
            <a:pPr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Sub-seasonal</a:t>
            </a:r>
            <a:r>
              <a:rPr lang="en-US" altLang="es-ES" dirty="0" smtClean="0">
                <a:solidFill>
                  <a:schemeClr val="accent1"/>
                </a:solidFill>
              </a:rPr>
              <a:t> predictions (one month ahead)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Seasonal</a:t>
            </a:r>
            <a:r>
              <a:rPr lang="en-US" altLang="es-ES" dirty="0" smtClean="0">
                <a:solidFill>
                  <a:schemeClr val="accent1"/>
                </a:solidFill>
              </a:rPr>
              <a:t> predictions (the season ahead)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>
                <a:solidFill>
                  <a:schemeClr val="accent1"/>
                </a:solidFill>
              </a:rPr>
              <a:t>General trends for </a:t>
            </a:r>
            <a:r>
              <a:rPr lang="en-US" altLang="es-ES" dirty="0" err="1" smtClean="0">
                <a:solidFill>
                  <a:schemeClr val="accent1"/>
                </a:solidFill>
              </a:rPr>
              <a:t>precipitation,Temperature</a:t>
            </a:r>
            <a:r>
              <a:rPr lang="en-US" altLang="es-ES" dirty="0" smtClean="0">
                <a:solidFill>
                  <a:schemeClr val="accent1"/>
                </a:solidFill>
              </a:rPr>
              <a:t>, etc.</a:t>
            </a: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1"/>
                </a:solidFill>
              </a:rPr>
              <a:t>Downscaling</a:t>
            </a:r>
            <a:r>
              <a:rPr lang="en-US" altLang="es-ES" dirty="0" smtClean="0">
                <a:solidFill>
                  <a:schemeClr val="accent1"/>
                </a:solidFill>
              </a:rPr>
              <a:t> of climate variables.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accent1"/>
                </a:solidFill>
              </a:rPr>
              <a:t>Informing </a:t>
            </a:r>
            <a:r>
              <a:rPr lang="es-ES" dirty="0" err="1">
                <a:solidFill>
                  <a:schemeClr val="accent1"/>
                </a:solidFill>
              </a:rPr>
              <a:t>Hydroelectric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power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management</a:t>
            </a:r>
            <a:endParaRPr lang="en-GB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 smtClean="0">
                <a:solidFill>
                  <a:schemeClr val="accent1"/>
                </a:solidFill>
              </a:rPr>
              <a:t>Early warning systems for extreme events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dirty="0" smtClean="0">
                <a:solidFill>
                  <a:schemeClr val="accent1"/>
                </a:solidFill>
              </a:rPr>
              <a:t>Information on drought periods or flood risk</a:t>
            </a:r>
          </a:p>
          <a:p>
            <a:pPr>
              <a:defRPr/>
            </a:pPr>
            <a:endParaRPr lang="en-US" altLang="es-ES" dirty="0">
              <a:solidFill>
                <a:schemeClr val="accent1"/>
              </a:solidFill>
            </a:endParaRPr>
          </a:p>
          <a:p>
            <a:pPr>
              <a:defRPr/>
            </a:pPr>
            <a:endParaRPr lang="en-US" altLang="es-ES" dirty="0">
              <a:solidFill>
                <a:schemeClr val="accent1"/>
              </a:solidFill>
            </a:endParaRPr>
          </a:p>
        </p:txBody>
      </p:sp>
      <p:sp>
        <p:nvSpPr>
          <p:cNvPr id="7" name="6 Triángulo isósceles"/>
          <p:cNvSpPr/>
          <p:nvPr/>
        </p:nvSpPr>
        <p:spPr>
          <a:xfrm flipV="1">
            <a:off x="1784896" y="3528838"/>
            <a:ext cx="5544616" cy="576064"/>
          </a:xfrm>
          <a:prstGeom prst="triangle">
            <a:avLst/>
          </a:pr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39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Potential</a:t>
            </a:r>
            <a:r>
              <a:rPr lang="es-ES_tradnl" dirty="0" smtClean="0"/>
              <a:t> </a:t>
            </a:r>
            <a:r>
              <a:rPr lang="es-ES_tradnl" dirty="0" err="1" smtClean="0"/>
              <a:t>collaborations</a:t>
            </a: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467544" y="1277714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altLang="es-ES" b="1" dirty="0" smtClean="0">
                <a:solidFill>
                  <a:schemeClr val="accent2"/>
                </a:solidFill>
              </a:rPr>
              <a:t>IMPREX (Horizon 2020). </a:t>
            </a:r>
            <a:r>
              <a:rPr lang="es-ES_tradnl" dirty="0">
                <a:solidFill>
                  <a:schemeClr val="accent2"/>
                </a:solidFill>
              </a:rPr>
              <a:t>(</a:t>
            </a:r>
            <a:r>
              <a:rPr lang="en-US" dirty="0">
                <a:solidFill>
                  <a:schemeClr val="accent2"/>
                </a:solidFill>
              </a:rPr>
              <a:t>Improving predictions and management of hydrological extremes</a:t>
            </a:r>
            <a:r>
              <a:rPr lang="en-US" dirty="0" smtClean="0">
                <a:solidFill>
                  <a:schemeClr val="accent2"/>
                </a:solidFill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n-U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solidFill>
                  <a:schemeClr val="accent2"/>
                </a:solidFill>
              </a:rPr>
              <a:t>Updates on research advances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endParaRPr lang="en-U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solidFill>
                  <a:schemeClr val="accent2"/>
                </a:solidFill>
              </a:rPr>
              <a:t>Feedback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endParaRPr lang="en-U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solidFill>
                  <a:schemeClr val="accent2"/>
                </a:solidFill>
              </a:rPr>
              <a:t>Participation in user workshops</a:t>
            </a:r>
            <a:endParaRPr lang="es-ES_tradnl" dirty="0" smtClean="0">
              <a:solidFill>
                <a:schemeClr val="accent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s-ES_tradnl" altLang="es-ES" dirty="0">
              <a:solidFill>
                <a:schemeClr val="accent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s-ES_tradnl" altLang="es-ES" b="1" dirty="0" smtClean="0">
                <a:solidFill>
                  <a:schemeClr val="accent2"/>
                </a:solidFill>
              </a:rPr>
              <a:t>New </a:t>
            </a:r>
            <a:r>
              <a:rPr lang="es-ES_tradnl" altLang="es-ES" b="1" dirty="0" err="1" smtClean="0">
                <a:solidFill>
                  <a:schemeClr val="accent2"/>
                </a:solidFill>
              </a:rPr>
              <a:t>projects</a:t>
            </a:r>
            <a:r>
              <a:rPr lang="es-ES_tradnl" altLang="es-ES" dirty="0">
                <a:solidFill>
                  <a:schemeClr val="accent2"/>
                </a:solidFill>
              </a:rPr>
              <a:t> </a:t>
            </a:r>
            <a:r>
              <a:rPr lang="es-ES_tradnl" altLang="es-ES" dirty="0" smtClean="0">
                <a:solidFill>
                  <a:schemeClr val="accent2"/>
                </a:solidFill>
              </a:rPr>
              <a:t>as </a:t>
            </a:r>
            <a:r>
              <a:rPr lang="es-ES_tradnl" altLang="es-ES" dirty="0" err="1" smtClean="0">
                <a:solidFill>
                  <a:schemeClr val="accent2"/>
                </a:solidFill>
              </a:rPr>
              <a:t>partners</a:t>
            </a:r>
            <a:r>
              <a:rPr lang="es-ES_tradnl" altLang="es-ES" dirty="0" smtClean="0">
                <a:solidFill>
                  <a:schemeClr val="accent2"/>
                </a:solidFill>
              </a:rPr>
              <a:t> </a:t>
            </a:r>
            <a:r>
              <a:rPr lang="es-ES_tradnl" altLang="es-ES" dirty="0" err="1" smtClean="0">
                <a:solidFill>
                  <a:schemeClr val="accent2"/>
                </a:solidFill>
              </a:rPr>
              <a:t>or</a:t>
            </a:r>
            <a:r>
              <a:rPr lang="es-ES_tradnl" altLang="es-ES" dirty="0" smtClean="0">
                <a:solidFill>
                  <a:schemeClr val="accent2"/>
                </a:solidFill>
              </a:rPr>
              <a:t> </a:t>
            </a:r>
            <a:r>
              <a:rPr lang="es-ES_tradnl" altLang="es-ES" dirty="0" err="1" smtClean="0">
                <a:solidFill>
                  <a:schemeClr val="accent2"/>
                </a:solidFill>
              </a:rPr>
              <a:t>stakeholders</a:t>
            </a:r>
            <a:endParaRPr lang="es-ES_tradnl" altLang="es-E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endParaRPr lang="es-ES_tradnl" altLang="es-E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_tradnl" altLang="es-ES" dirty="0" smtClean="0">
                <a:solidFill>
                  <a:schemeClr val="accent2"/>
                </a:solidFill>
              </a:rPr>
              <a:t>New </a:t>
            </a:r>
            <a:r>
              <a:rPr lang="es-ES_tradnl" altLang="es-ES" dirty="0" err="1" smtClean="0">
                <a:solidFill>
                  <a:schemeClr val="accent2"/>
                </a:solidFill>
              </a:rPr>
              <a:t>program</a:t>
            </a:r>
            <a:r>
              <a:rPr lang="es-ES_tradnl" altLang="es-ES" dirty="0" smtClean="0">
                <a:solidFill>
                  <a:schemeClr val="accent2"/>
                </a:solidFill>
              </a:rPr>
              <a:t> H2020 2016-2017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endParaRPr lang="es-ES_tradnl" altLang="es-ES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_tradnl" altLang="es-ES" dirty="0" smtClean="0">
                <a:solidFill>
                  <a:schemeClr val="accent2"/>
                </a:solidFill>
              </a:rPr>
              <a:t>ITN CODA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endParaRPr lang="en-US" altLang="es-ES" dirty="0">
              <a:solidFill>
                <a:schemeClr val="accent2"/>
              </a:solidFill>
            </a:endParaRPr>
          </a:p>
          <a:p>
            <a:pPr>
              <a:defRPr/>
            </a:pPr>
            <a:endParaRPr lang="en-US" altLang="es-E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2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>
                <a:solidFill>
                  <a:srgbClr val="FFFFFF"/>
                </a:solidFill>
              </a:rPr>
              <a:t>Thank you!</a:t>
            </a:r>
          </a:p>
          <a:p>
            <a:pPr algn="ctr" eaLnBrk="1" hangingPunct="1"/>
            <a:endParaRPr lang="en-US" altLang="es-ES" sz="2400">
              <a:latin typeface="Calibri" panose="020F0502020204030204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>
                <a:solidFill>
                  <a:srgbClr val="FFFFFF"/>
                </a:solidFill>
                <a:latin typeface="+mn-lt"/>
              </a:rPr>
              <a:t>info-services-es@bsc.es 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 smtClean="0">
                <a:solidFill>
                  <a:srgbClr val="FFFFFF"/>
                </a:solidFill>
                <a:latin typeface="+mn-lt"/>
              </a:rPr>
              <a:t>albert.soret@bsc.es</a:t>
            </a:r>
            <a:endParaRPr lang="en-US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46038" y="1003300"/>
            <a:ext cx="503078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Created in 2005; 350 </a:t>
            </a:r>
            <a:r>
              <a:rPr lang="en-GB" altLang="es-ES" sz="2000" dirty="0" smtClean="0"/>
              <a:t>employees</a:t>
            </a:r>
            <a:endParaRPr lang="en-GB" altLang="es-ES" sz="2000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Facilitate scientific progress and its application in society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2913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0"/>
          <p:cNvSpPr txBox="1">
            <a:spLocks/>
          </p:cNvSpPr>
          <p:nvPr/>
        </p:nvSpPr>
        <p:spPr>
          <a:xfrm>
            <a:off x="177800" y="2667000"/>
            <a:ext cx="9117013" cy="7921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1"/>
                </a:solidFill>
              </a:rPr>
              <a:t>Earth Science Department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998538"/>
            <a:ext cx="34178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2982913"/>
            <a:ext cx="3422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5 CuadroTexto"/>
          <p:cNvSpPr txBox="1">
            <a:spLocks noChangeArrowheads="1"/>
          </p:cNvSpPr>
          <p:nvPr/>
        </p:nvSpPr>
        <p:spPr bwMode="auto">
          <a:xfrm>
            <a:off x="200025" y="3581400"/>
            <a:ext cx="538003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Atmospheric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composition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Climate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/>
              <a:t>prediction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Computational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Earth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Sciences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Earth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Sciences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Services</a:t>
            </a:r>
            <a:endParaRPr lang="es-ES" alt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People in 2015</a:t>
            </a:r>
            <a:endParaRPr lang="en-US" dirty="0"/>
          </a:p>
        </p:txBody>
      </p:sp>
      <p:sp>
        <p:nvSpPr>
          <p:cNvPr id="5" name="Rounded Rectangle 2"/>
          <p:cNvSpPr/>
          <p:nvPr/>
        </p:nvSpPr>
        <p:spPr bwMode="auto">
          <a:xfrm>
            <a:off x="179512" y="2760663"/>
            <a:ext cx="2592288" cy="2554287"/>
          </a:xfrm>
          <a:prstGeom prst="roundRect">
            <a:avLst/>
          </a:prstGeom>
          <a:solidFill>
            <a:srgbClr val="A7C8E1"/>
          </a:solidFill>
          <a:ln w="25400" cap="flat" cmpd="sng" algn="ctr">
            <a:solidFill>
              <a:srgbClr val="0099CC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Virginie Guemas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Omar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Bellprat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Louis-Philippe Caron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Eleftheria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Exarchou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Neven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Fuckar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François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Massonnet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Martin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Ménégoz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Chloé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Prodhomme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Danila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Volpi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7" name="Rounded Rectangle 9"/>
          <p:cNvSpPr/>
          <p:nvPr/>
        </p:nvSpPr>
        <p:spPr bwMode="auto">
          <a:xfrm>
            <a:off x="2958148" y="5030788"/>
            <a:ext cx="3100545" cy="1941512"/>
          </a:xfrm>
          <a:prstGeom prst="roundRect">
            <a:avLst/>
          </a:prstGeom>
          <a:solidFill>
            <a:srgbClr val="A886E0">
              <a:lumMod val="40000"/>
              <a:lumOff val="60000"/>
            </a:srgbClr>
          </a:solidFill>
          <a:ln w="25400" cap="flat" cmpd="sng" algn="ctr">
            <a:solidFill>
              <a:srgbClr val="8555D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Gustavo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Arévalo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Melanie Davis 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Nube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González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Aida Pinto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Valentina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Sicardi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Albert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Soret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Enric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Terradellas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Verónica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Torralba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17413" name="Rounded Rectangle 8"/>
          <p:cNvSpPr>
            <a:spLocks noChangeArrowheads="1"/>
          </p:cNvSpPr>
          <p:nvPr/>
        </p:nvSpPr>
        <p:spPr bwMode="auto">
          <a:xfrm>
            <a:off x="2958149" y="1706741"/>
            <a:ext cx="3064299" cy="2655888"/>
          </a:xfrm>
          <a:prstGeom prst="roundRect">
            <a:avLst>
              <a:gd name="adj" fmla="val 16667"/>
            </a:avLst>
          </a:prstGeom>
          <a:solidFill>
            <a:srgbClr val="E29696"/>
          </a:solidFill>
          <a:ln w="25400" algn="ctr">
            <a:solidFill>
              <a:srgbClr val="DE2622"/>
            </a:solidFill>
            <a:round/>
            <a:headEnd/>
            <a:tailEnd/>
          </a:ln>
        </p:spPr>
        <p:txBody>
          <a:bodyPr wrap="square" tIns="0" bIns="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Kim Serradell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Mula-Valls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Francesco Benincasa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Pierre-Antoine Bretonnière 	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Carles Carmona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Miguel Castrillo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Muhammad Asif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Domingo Manubens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Nicolau Manubens  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Tintó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Dídac Roca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Flowchart: Alternate Process 3"/>
          <p:cNvSpPr/>
          <p:nvPr/>
        </p:nvSpPr>
        <p:spPr bwMode="auto">
          <a:xfrm>
            <a:off x="304800" y="917575"/>
            <a:ext cx="8656638" cy="731838"/>
          </a:xfrm>
          <a:prstGeom prst="flowChartAlternateProcess">
            <a:avLst/>
          </a:prstGeom>
          <a:solidFill>
            <a:srgbClr val="E5E5FF">
              <a:lumMod val="90000"/>
            </a:srgbClr>
          </a:solidFill>
          <a:ln w="25400" cap="flat" cmpd="sng" algn="ctr">
            <a:solidFill>
              <a:srgbClr val="E5E5FF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Francisco Doblas-Reyes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 Rodriguez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Gabriela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Tarabanoff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pic>
        <p:nvPicPr>
          <p:cNvPr id="17415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8" y="2941638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6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40005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7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406" y="4206875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8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2908479"/>
            <a:ext cx="354012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9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24052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20" name="Rounded Rectangle 5"/>
          <p:cNvSpPr>
            <a:spLocks noChangeArrowheads="1"/>
          </p:cNvSpPr>
          <p:nvPr/>
        </p:nvSpPr>
        <p:spPr bwMode="auto">
          <a:xfrm>
            <a:off x="6228184" y="2760663"/>
            <a:ext cx="2736304" cy="3178175"/>
          </a:xfrm>
          <a:prstGeom prst="roundRect">
            <a:avLst>
              <a:gd name="adj" fmla="val 16667"/>
            </a:avLst>
          </a:prstGeom>
          <a:solidFill>
            <a:srgbClr val="7CE4A6"/>
          </a:solidFill>
          <a:ln w="25400" algn="ctr">
            <a:solidFill>
              <a:srgbClr val="1C8C49"/>
            </a:solidFill>
            <a:round/>
            <a:headEnd/>
            <a:tailEnd/>
          </a:ln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Jorba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Sara Basart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Enza Di Tomazzo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Lorenzo Fileni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Antonis Gkikas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Goncalves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Marc Guevara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Vicenzo Obiso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Michele Spada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Teresa Pay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Victor Valverde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Lluis Vendrell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pic>
        <p:nvPicPr>
          <p:cNvPr id="17421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3308350"/>
            <a:ext cx="3492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257" y="5540375"/>
            <a:ext cx="354012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3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3" y="3683000"/>
            <a:ext cx="354013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18" y="31146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97631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120015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20" y="1873429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2587804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2756079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783" y="20321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314501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2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32815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2997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4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1368425"/>
            <a:ext cx="354012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68" y="437832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6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18" y="3497263"/>
            <a:ext cx="352425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7" name="Picture 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756" y="3857625"/>
            <a:ext cx="34607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94" y="5715000"/>
            <a:ext cx="354013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5892800"/>
            <a:ext cx="365125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019" y="6611938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1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3354388"/>
            <a:ext cx="354013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3494088"/>
            <a:ext cx="354012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3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4233863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4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957" y="3124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45894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432" y="49657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62611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782" y="64262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9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120" y="3649663"/>
            <a:ext cx="352425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70" y="3868738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295" y="40052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120" y="4446588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4805363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4" name="Imagen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5337175"/>
            <a:ext cx="3540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60737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6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20" y="2192516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33" y="362126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08" y="34926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59" name="1 CuadroTexto"/>
          <p:cNvSpPr txBox="1">
            <a:spLocks noChangeArrowheads="1"/>
          </p:cNvSpPr>
          <p:nvPr/>
        </p:nvSpPr>
        <p:spPr bwMode="auto">
          <a:xfrm>
            <a:off x="2858294" y="5008563"/>
            <a:ext cx="320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Earth System Services</a:t>
            </a:r>
          </a:p>
        </p:txBody>
      </p:sp>
      <p:sp>
        <p:nvSpPr>
          <p:cNvPr id="17460" name="54 CuadroTexto"/>
          <p:cNvSpPr txBox="1">
            <a:spLocks noChangeArrowheads="1"/>
          </p:cNvSpPr>
          <p:nvPr/>
        </p:nvSpPr>
        <p:spPr bwMode="auto">
          <a:xfrm>
            <a:off x="2958149" y="3784779"/>
            <a:ext cx="3305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Computational Earth Sciences</a:t>
            </a:r>
          </a:p>
        </p:txBody>
      </p:sp>
      <p:sp>
        <p:nvSpPr>
          <p:cNvPr id="17461" name="55 CuadroTexto"/>
          <p:cNvSpPr txBox="1">
            <a:spLocks noChangeArrowheads="1"/>
          </p:cNvSpPr>
          <p:nvPr/>
        </p:nvSpPr>
        <p:spPr bwMode="auto">
          <a:xfrm>
            <a:off x="-108520" y="4797425"/>
            <a:ext cx="3195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Climate Prediction</a:t>
            </a:r>
          </a:p>
        </p:txBody>
      </p:sp>
      <p:sp>
        <p:nvSpPr>
          <p:cNvPr id="17462" name="56 CuadroTexto"/>
          <p:cNvSpPr txBox="1">
            <a:spLocks noChangeArrowheads="1"/>
          </p:cNvSpPr>
          <p:nvPr/>
        </p:nvSpPr>
        <p:spPr bwMode="auto">
          <a:xfrm>
            <a:off x="6263324" y="5229225"/>
            <a:ext cx="27092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/>
              <a:t>Atmospheric </a:t>
            </a:r>
            <a:endParaRPr lang="en-GB" altLang="es-ES" b="1" dirty="0" smtClean="0"/>
          </a:p>
          <a:p>
            <a:pPr algn="ctr" eaLnBrk="1" hangingPunct="1"/>
            <a:r>
              <a:rPr lang="en-GB" altLang="es-ES" b="1" dirty="0" smtClean="0"/>
              <a:t>Composition</a:t>
            </a:r>
            <a:endParaRPr lang="en-GB" altLang="es-ES" b="1" dirty="0"/>
          </a:p>
        </p:txBody>
      </p:sp>
    </p:spTree>
    <p:extLst>
      <p:ext uri="{BB962C8B-B14F-4D97-AF65-F5344CB8AC3E}">
        <p14:creationId xmlns:p14="http://schemas.microsoft.com/office/powerpoint/2010/main" val="2869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3841750" y="1638200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638200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Mineral </a:t>
            </a:r>
            <a:r>
              <a:rPr lang="es-ES" dirty="0" err="1"/>
              <a:t>Dust</a:t>
            </a:r>
            <a:endParaRPr lang="es-ES" dirty="0"/>
          </a:p>
        </p:txBody>
      </p:sp>
      <p:sp>
        <p:nvSpPr>
          <p:cNvPr id="20" name="19 Rectángulo"/>
          <p:cNvSpPr/>
          <p:nvPr/>
        </p:nvSpPr>
        <p:spPr>
          <a:xfrm>
            <a:off x="249238" y="2143025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Air </a:t>
            </a:r>
            <a:r>
              <a:rPr lang="es-ES" dirty="0" err="1"/>
              <a:t>quality</a:t>
            </a:r>
            <a:endParaRPr lang="es-ES" dirty="0"/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Meteorology</a:t>
            </a:r>
            <a:endParaRPr lang="es-ES" dirty="0"/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748394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587400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41301" y="3852762"/>
            <a:ext cx="2748394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sp>
        <p:nvSpPr>
          <p:cNvPr id="26" name="21 Rectángulo"/>
          <p:cNvSpPr/>
          <p:nvPr/>
        </p:nvSpPr>
        <p:spPr>
          <a:xfrm>
            <a:off x="3966006" y="3284502"/>
            <a:ext cx="3342297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ES" altLang="es-ES" sz="2800" dirty="0" err="1" smtClean="0">
                <a:ea typeface="ＭＳ Ｐゴシック" panose="020B0600070205080204" pitchFamily="34" charset="-128"/>
              </a:rPr>
              <a:t>Earth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System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Services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35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 b="294"/>
          <a:stretch>
            <a:fillRect/>
          </a:stretch>
        </p:blipFill>
        <p:spPr bwMode="auto">
          <a:xfrm>
            <a:off x="130175" y="846138"/>
            <a:ext cx="8932863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1082675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45" y="2416810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989" y="4590082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66900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1" y="2903458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610833"/>
            <a:ext cx="8524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4437063"/>
            <a:ext cx="657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2874962"/>
            <a:ext cx="121920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74" y="1766549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12838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120775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112838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80" y="4579622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1901825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1725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519" y="4982211"/>
            <a:ext cx="32861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353536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40" y="4233863"/>
            <a:ext cx="16208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1" y="1704658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t="14357" r="19997" b="25851"/>
          <a:stretch>
            <a:fillRect/>
          </a:stretch>
        </p:blipFill>
        <p:spPr bwMode="auto">
          <a:xfrm>
            <a:off x="3772227" y="1652272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85" y="1921033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709863"/>
            <a:ext cx="14239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9" b="25697"/>
          <a:stretch>
            <a:fillRect/>
          </a:stretch>
        </p:blipFill>
        <p:spPr bwMode="auto">
          <a:xfrm>
            <a:off x="3629343" y="3065462"/>
            <a:ext cx="3519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552825"/>
            <a:ext cx="20367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2" t="13437" r="14850" b="13246"/>
          <a:stretch>
            <a:fillRect/>
          </a:stretch>
        </p:blipFill>
        <p:spPr bwMode="auto">
          <a:xfrm>
            <a:off x="6261770" y="5612371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6" y="5657448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58" y="5737185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53" y="4973323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5705574" y="631827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9" y="4225768"/>
            <a:ext cx="2103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4" name="Picture 31" descr="http://www.alstom.com/Templates/OneAlstomPlus/ui/img/logo/alstom-logo-header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80" y="2503487"/>
            <a:ext cx="15716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6" b="37526"/>
          <a:stretch>
            <a:fillRect/>
          </a:stretch>
        </p:blipFill>
        <p:spPr bwMode="auto">
          <a:xfrm>
            <a:off x="2431594" y="6496279"/>
            <a:ext cx="1452498" cy="32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03" y="5741310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284" y="2488246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224" y="6435707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55418" y="5706208"/>
            <a:ext cx="1012065" cy="40648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14468" y="6454470"/>
            <a:ext cx="595470" cy="511809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5"/>
          <a:stretch/>
        </p:blipFill>
        <p:spPr bwMode="auto">
          <a:xfrm>
            <a:off x="7051836" y="5598194"/>
            <a:ext cx="1070168" cy="5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91" y="5618122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2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climate modeling</a:t>
            </a:r>
            <a:endParaRPr lang="en-US" dirty="0"/>
          </a:p>
        </p:txBody>
      </p:sp>
      <p:sp>
        <p:nvSpPr>
          <p:cNvPr id="26627" name="CuadroTexto 30"/>
          <p:cNvSpPr txBox="1">
            <a:spLocks noChangeArrowheads="1"/>
          </p:cNvSpPr>
          <p:nvPr/>
        </p:nvSpPr>
        <p:spPr bwMode="auto">
          <a:xfrm>
            <a:off x="0" y="798513"/>
            <a:ext cx="911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es-ES" sz="2000" dirty="0"/>
              <a:t>Dynamical downscaling of climatic temperature and precipitation trends</a:t>
            </a:r>
            <a:endParaRPr lang="en-GB" altLang="es-ES" sz="2000" dirty="0"/>
          </a:p>
        </p:txBody>
      </p:sp>
      <p:sp>
        <p:nvSpPr>
          <p:cNvPr id="26628" name="Rectángulo 33"/>
          <p:cNvSpPr>
            <a:spLocks noChangeArrowheads="1"/>
          </p:cNvSpPr>
          <p:nvPr/>
        </p:nvSpPr>
        <p:spPr bwMode="auto">
          <a:xfrm>
            <a:off x="0" y="1290638"/>
            <a:ext cx="92233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000" dirty="0"/>
              <a:t>This work aims to provide an assessment of temperature and precipitation projections for mid-21st century in the North Western Mediterranean Basin (NWMB) at high resolution.</a:t>
            </a:r>
            <a:endParaRPr lang="en-GB" altLang="es-ES" sz="2000" dirty="0"/>
          </a:p>
        </p:txBody>
      </p:sp>
      <p:sp>
        <p:nvSpPr>
          <p:cNvPr id="35" name="Rectángulo 34"/>
          <p:cNvSpPr/>
          <p:nvPr/>
        </p:nvSpPr>
        <p:spPr>
          <a:xfrm>
            <a:off x="4407238" y="6604000"/>
            <a:ext cx="3240088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This project has been conducted in collaboration with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Servei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Meteorològic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Catalunya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26630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43" y="2241601"/>
            <a:ext cx="7126288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Imagen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7470963" y="631696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WMO mineral dust forecasts</a:t>
            </a:r>
            <a:endParaRPr lang="en-US" dirty="0"/>
          </a:p>
        </p:txBody>
      </p:sp>
      <p:pic>
        <p:nvPicPr>
          <p:cNvPr id="23555" name="Picture 4" descr="AEMET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6604000"/>
            <a:ext cx="283051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23557" name="Picture 2" descr="https://www.wmo.int/images/icons/es/WMO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06"/>
          <a:stretch>
            <a:fillRect/>
          </a:stretch>
        </p:blipFill>
        <p:spPr bwMode="auto">
          <a:xfrm>
            <a:off x="5219700" y="6599238"/>
            <a:ext cx="4572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33649"/>
            <a:ext cx="5111750" cy="406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1 Rectángulo"/>
          <p:cNvSpPr>
            <a:spLocks noChangeArrowheads="1"/>
          </p:cNvSpPr>
          <p:nvPr/>
        </p:nvSpPr>
        <p:spPr bwMode="auto">
          <a:xfrm>
            <a:off x="107950" y="971550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400" b="1">
                <a:latin typeface="Calibri" panose="020F0502020204030204" pitchFamily="34" charset="0"/>
              </a:rPr>
              <a:t>Mineral dust forecasts SDS-WAS 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North Africa, Middle East and Europe Regional Center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Early warning system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 </a:t>
            </a:r>
            <a:r>
              <a:rPr lang="en-US" altLang="es-ES" sz="2400">
                <a:latin typeface="Calibri" panose="020F0502020204030204" pitchFamily="34" charset="0"/>
                <a:hlinkClick r:id="rId6"/>
              </a:rPr>
              <a:t>http://sds-was.aemet.es</a:t>
            </a:r>
            <a:endParaRPr lang="en-US" altLang="es-E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1631</TotalTime>
  <Words>622</Words>
  <Application>Microsoft Office PowerPoint</Application>
  <PresentationFormat>Personalizado</PresentationFormat>
  <Paragraphs>153</Paragraphs>
  <Slides>14</Slides>
  <Notes>7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Office Theme</vt:lpstr>
      <vt:lpstr>Presentación de PowerPoint</vt:lpstr>
      <vt:lpstr>Barcelona Supercomputing Center</vt:lpstr>
      <vt:lpstr>People in 2015</vt:lpstr>
      <vt:lpstr>Spatial scales</vt:lpstr>
      <vt:lpstr>Temporal scales</vt:lpstr>
      <vt:lpstr>Earth System Services</vt:lpstr>
      <vt:lpstr>National and International collaborations</vt:lpstr>
      <vt:lpstr>Regional climate modeling</vt:lpstr>
      <vt:lpstr>WMO mineral dust forecasts</vt:lpstr>
      <vt:lpstr>Planning of vineyards fields</vt:lpstr>
      <vt:lpstr>Seasonal wind power predictions</vt:lpstr>
      <vt:lpstr>Water management and seasonal predictions</vt:lpstr>
      <vt:lpstr>Potential collaborations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Isadora Jimenez</cp:lastModifiedBy>
  <cp:revision>114</cp:revision>
  <cp:lastPrinted>2015-05-13T12:15:56Z</cp:lastPrinted>
  <dcterms:modified xsi:type="dcterms:W3CDTF">2015-10-15T12:32:50Z</dcterms:modified>
</cp:coreProperties>
</file>